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sldIdLst>
    <p:sldId id="264" r:id="rId5"/>
    <p:sldId id="263" r:id="rId6"/>
    <p:sldId id="266" r:id="rId7"/>
    <p:sldId id="265" r:id="rId8"/>
    <p:sldId id="261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4F5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366" y="1752600"/>
            <a:ext cx="6234547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365" y="3733800"/>
            <a:ext cx="6234547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20" y="2459957"/>
            <a:ext cx="4105469" cy="14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Background">
    <p:bg>
      <p:bgPr>
        <a:gradFill>
          <a:gsLst>
            <a:gs pos="0">
              <a:schemeClr val="tx1"/>
            </a:gs>
            <a:gs pos="50000">
              <a:schemeClr val="tx1"/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767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Blue Background">
    <p:bg>
      <p:bgPr>
        <a:gradFill>
          <a:gsLst>
            <a:gs pos="0">
              <a:schemeClr val="tx1">
                <a:lumMod val="92000"/>
                <a:lumOff val="8000"/>
              </a:schemeClr>
            </a:gs>
            <a:gs pos="50000">
              <a:schemeClr val="tx1"/>
            </a:gs>
            <a:gs pos="100000">
              <a:schemeClr val="dk1">
                <a:satMod val="120000"/>
                <a:shade val="78000"/>
                <a:lumMod val="93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dk1">
                  <a:lumMod val="99000"/>
                  <a:satMod val="120000"/>
                  <a:shade val="78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134805" y="1804683"/>
            <a:ext cx="4211064" cy="2919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845494" y="1804684"/>
            <a:ext cx="4211064" cy="291991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92506" y="1749501"/>
            <a:ext cx="3016307" cy="2957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5400000">
            <a:off x="4564502" y="1749501"/>
            <a:ext cx="3016307" cy="2957917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/>
        </p:nvGrpSpPr>
        <p:grpSpPr>
          <a:xfrm rot="5400000">
            <a:off x="8066379" y="1749501"/>
            <a:ext cx="3016307" cy="2957916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-92364" y="1212273"/>
            <a:ext cx="3301999" cy="11891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760" y="421594"/>
            <a:ext cx="2286000" cy="1885508"/>
          </a:xfrm>
        </p:spPr>
        <p:txBody>
          <a:bodyPr>
            <a:norm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6817582" y="1187532"/>
            <a:ext cx="4880470" cy="4223634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7306249" y="1020193"/>
            <a:ext cx="3886200" cy="4572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3458442" y="382398"/>
            <a:ext cx="3273442" cy="259518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3618693" y="529603"/>
            <a:ext cx="2993366" cy="230533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3458442" y="3308861"/>
            <a:ext cx="3273442" cy="2595188"/>
            <a:chOff x="963613" y="3378200"/>
            <a:chExt cx="3489325" cy="2671763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3618693" y="3456066"/>
            <a:ext cx="2993366" cy="2305338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695759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03909" y="2286000"/>
            <a:ext cx="5010727" cy="1212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913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04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6914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03909" y="2286000"/>
            <a:ext cx="4929909" cy="1212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18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114327" y="859113"/>
            <a:ext cx="6245180" cy="4880471"/>
            <a:chOff x="5247770" y="859113"/>
            <a:chExt cx="6245180" cy="4880471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270068" y="1031195"/>
            <a:ext cx="5943600" cy="4572000"/>
          </a:xfr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619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9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2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07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6846453" y="2909454"/>
            <a:ext cx="6696364" cy="120072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5313" y="304800"/>
            <a:ext cx="1181294" cy="5676900"/>
          </a:xfrm>
        </p:spPr>
        <p:txBody>
          <a:bodyPr vert="eaVer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425145" cy="5676900"/>
          </a:xfrm>
        </p:spPr>
        <p:txBody>
          <a:bodyPr vert="eaVert"/>
          <a:lstStyle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8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12005340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859308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9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-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>
            <a:lvl1pPr>
              <a:defRPr b="1"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>
            <a:lvl1pPr>
              <a:defRPr b="1"/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Blue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2636" y="842818"/>
            <a:ext cx="11649365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5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628515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608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l="3000" t="19000" r="67000" b="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25818" y="2274456"/>
            <a:ext cx="7666181" cy="14200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105" y="1828800"/>
            <a:ext cx="6234547" cy="1828800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102" y="3733800"/>
            <a:ext cx="6234547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799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8786091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7974877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56767" y="0"/>
            <a:ext cx="3035233" cy="68580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9706" y="4834881"/>
            <a:ext cx="3051175" cy="203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117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picture/Gree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80818" y="842818"/>
            <a:ext cx="12005340" cy="796637"/>
          </a:xfrm>
          <a:prstGeom prst="rect">
            <a:avLst/>
          </a:prstGeom>
          <a:gradFill>
            <a:gsLst>
              <a:gs pos="0">
                <a:schemeClr val="accent3">
                  <a:lumMod val="89000"/>
                  <a:lumOff val="11000"/>
                </a:schemeClr>
              </a:gs>
              <a:gs pos="50000">
                <a:schemeClr val="accent3"/>
              </a:gs>
              <a:gs pos="100000">
                <a:schemeClr val="accent3">
                  <a:lumMod val="84000"/>
                </a:schemeClr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7974879" cy="12192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4" y="1752600"/>
            <a:ext cx="10859308" cy="42291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A691BE5-32DB-461E-8DAC-3C00498FD2A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A1791AB-68E0-4D11-B705-3B9621AA0688}" type="datetimeFigureOut">
              <a:rPr lang="en-US" smtClean="0"/>
              <a:t>8/10/2020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7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ebaim.org/techniques/powerpoint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PowerPoint Template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4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aking your presentation accessible: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Slide Layouts: Use the slide layouts provided within this template to ensure files have correctly structured headings and lists and proper reading orders.</a:t>
            </a:r>
          </a:p>
          <a:p>
            <a:pPr lvl="1"/>
            <a:r>
              <a:rPr lang="en-US" dirty="0" smtClean="0"/>
              <a:t>Select </a:t>
            </a:r>
            <a:r>
              <a:rPr lang="en-US" i="1" dirty="0" smtClean="0"/>
              <a:t>Home &gt; New Slide</a:t>
            </a:r>
            <a:r>
              <a:rPr lang="en-US" dirty="0" smtClean="0"/>
              <a:t>, then choose from the dropdown</a:t>
            </a:r>
          </a:p>
          <a:p>
            <a:r>
              <a:rPr lang="en-US" dirty="0" smtClean="0"/>
              <a:t>Slide Reading Order: If you insert other content (a text box, etc.) it will be read in the order it was added. </a:t>
            </a:r>
          </a:p>
          <a:p>
            <a:pPr lvl="1"/>
            <a:r>
              <a:rPr lang="en-US" dirty="0" smtClean="0"/>
              <a:t>To check or fix reading order,  select </a:t>
            </a:r>
            <a:r>
              <a:rPr lang="en-US" i="1" dirty="0" smtClean="0"/>
              <a:t>Home &gt; Arrange &gt; Selection Pane. </a:t>
            </a:r>
            <a:r>
              <a:rPr lang="en-US" dirty="0" smtClean="0"/>
              <a:t>Remember, reading order is shown in reverse- bottom to top</a:t>
            </a:r>
          </a:p>
          <a:p>
            <a:r>
              <a:rPr lang="en-US" dirty="0" smtClean="0"/>
              <a:t>Alternative Text: Images should be given appropriate alternative text.</a:t>
            </a:r>
          </a:p>
          <a:p>
            <a:pPr lvl="1"/>
            <a:r>
              <a:rPr lang="en-US" dirty="0" smtClean="0"/>
              <a:t>Right-click the image and choose </a:t>
            </a:r>
            <a:r>
              <a:rPr lang="en-US" i="1" dirty="0" smtClean="0"/>
              <a:t>Format Picture. </a:t>
            </a:r>
            <a:r>
              <a:rPr lang="en-US" dirty="0" smtClean="0"/>
              <a:t>Select </a:t>
            </a:r>
            <a:r>
              <a:rPr lang="en-US" i="1" dirty="0" smtClean="0"/>
              <a:t>Size and Properties</a:t>
            </a:r>
            <a:r>
              <a:rPr lang="en-US" dirty="0" smtClean="0"/>
              <a:t> icon, then choose </a:t>
            </a:r>
            <a:r>
              <a:rPr lang="en-US" i="1" dirty="0" smtClean="0"/>
              <a:t>Alt Text. </a:t>
            </a:r>
            <a:r>
              <a:rPr lang="en-US" dirty="0" smtClean="0"/>
              <a:t>Enter your text in the </a:t>
            </a:r>
            <a:r>
              <a:rPr lang="en-US" i="1" dirty="0" smtClean="0"/>
              <a:t>Description </a:t>
            </a:r>
            <a:r>
              <a:rPr lang="en-US" dirty="0" smtClean="0"/>
              <a:t>box, not the </a:t>
            </a:r>
            <a:r>
              <a:rPr lang="en-US" i="1" dirty="0" smtClean="0"/>
              <a:t>Title</a:t>
            </a:r>
            <a:r>
              <a:rPr lang="en-US" dirty="0" smtClean="0"/>
              <a:t> box</a:t>
            </a:r>
          </a:p>
          <a:p>
            <a:r>
              <a:rPr lang="en-US" dirty="0" smtClean="0"/>
              <a:t>Other Tips: Ensure font size and color contrast is sufficient to be viewed when projected on a large screen; avoid automatic slide transitions and ensure all video is captioned before embedding.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7687" y="76200"/>
            <a:ext cx="616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IMPORTANT: Refer to this slide as you create your presentation, but remember to delete it before saving your final version!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2661" y="198783"/>
            <a:ext cx="2733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How to run an accessibility check: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62661" y="1162878"/>
            <a:ext cx="2743200" cy="2842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362661" y="934280"/>
            <a:ext cx="273326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</a:t>
            </a:r>
            <a:r>
              <a:rPr lang="en-US" i="1" dirty="0">
                <a:solidFill>
                  <a:schemeClr val="bg1"/>
                </a:solidFill>
              </a:rPr>
              <a:t>F</a:t>
            </a:r>
            <a:r>
              <a:rPr lang="en-US" i="1" dirty="0" smtClean="0">
                <a:solidFill>
                  <a:schemeClr val="bg1"/>
                </a:solidFill>
              </a:rPr>
              <a:t>ile &gt; Info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the </a:t>
            </a:r>
            <a:r>
              <a:rPr lang="en-US" i="1" dirty="0" smtClean="0">
                <a:solidFill>
                  <a:schemeClr val="bg1"/>
                </a:solidFill>
              </a:rPr>
              <a:t>Review </a:t>
            </a:r>
            <a:r>
              <a:rPr lang="en-US" dirty="0" smtClean="0">
                <a:solidFill>
                  <a:schemeClr val="bg1"/>
                </a:solidFill>
              </a:rPr>
              <a:t>tab and choose </a:t>
            </a:r>
            <a:r>
              <a:rPr lang="en-US" i="1" dirty="0" smtClean="0">
                <a:solidFill>
                  <a:schemeClr val="bg1"/>
                </a:solidFill>
              </a:rPr>
              <a:t>Check Accessibility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i="1" dirty="0" smtClean="0">
                <a:solidFill>
                  <a:schemeClr val="bg1"/>
                </a:solidFill>
              </a:rPr>
              <a:t>Accessibility Checker </a:t>
            </a:r>
            <a:r>
              <a:rPr lang="en-US" dirty="0" smtClean="0">
                <a:solidFill>
                  <a:schemeClr val="bg1"/>
                </a:solidFill>
              </a:rPr>
              <a:t>pane will show accessibility errors, warnings and tips on how to repair the errors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Select specific issue to see </a:t>
            </a:r>
            <a:r>
              <a:rPr lang="en-US" i="1" dirty="0" smtClean="0">
                <a:solidFill>
                  <a:schemeClr val="bg1"/>
                </a:solidFill>
              </a:rPr>
              <a:t>Additional Information </a:t>
            </a:r>
            <a:r>
              <a:rPr lang="en-US" dirty="0" smtClean="0">
                <a:solidFill>
                  <a:schemeClr val="bg1"/>
                </a:solidFill>
              </a:rPr>
              <a:t>at the bottom of the pane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3733" y="6154841"/>
            <a:ext cx="7126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For more tips on making PowerPoint accessible, visit the </a:t>
            </a:r>
            <a:r>
              <a:rPr lang="en-US" dirty="0" err="1" smtClean="0"/>
              <a:t>WebAim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website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5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&amp;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5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5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8102" y="3733800"/>
            <a:ext cx="6234547" cy="1807684"/>
          </a:xfrm>
        </p:spPr>
        <p:txBody>
          <a:bodyPr>
            <a:normAutofit/>
          </a:bodyPr>
          <a:lstStyle/>
          <a:p>
            <a:r>
              <a:rPr lang="en-US" dirty="0" smtClean="0"/>
              <a:t>Optional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gBendPPT">
  <a:themeElements>
    <a:clrScheme name="Custom 6">
      <a:dk1>
        <a:srgbClr val="132048"/>
      </a:dk1>
      <a:lt1>
        <a:sysClr val="window" lastClr="FFFFFF"/>
      </a:lt1>
      <a:dk2>
        <a:srgbClr val="44546A"/>
      </a:dk2>
      <a:lt2>
        <a:srgbClr val="D1E5F9"/>
      </a:lt2>
      <a:accent1>
        <a:srgbClr val="DDD92A"/>
      </a:accent1>
      <a:accent2>
        <a:srgbClr val="22585D"/>
      </a:accent2>
      <a:accent3>
        <a:srgbClr val="30763A"/>
      </a:accent3>
      <a:accent4>
        <a:srgbClr val="B9314F"/>
      </a:accent4>
      <a:accent5>
        <a:srgbClr val="BF4E30"/>
      </a:accent5>
      <a:accent6>
        <a:srgbClr val="85C04D"/>
      </a:accent6>
      <a:hlink>
        <a:srgbClr val="56B8C1"/>
      </a:hlink>
      <a:folHlink>
        <a:srgbClr val="85C04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gBendPPT" id="{77044124-BECE-4A1F-9FF8-603729D76390}" vid="{DAE7FEBF-5602-4BC1-BEE4-F4A053E5E99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E5EA377CD1BE41895424900581D9FD" ma:contentTypeVersion="0" ma:contentTypeDescription="Create a new document." ma:contentTypeScope="" ma:versionID="a1e888afc6537a3a73ba4ff2b54c05b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b6366514f6646b9d4e515b21c0134a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77B3FE-4384-4509-B7D2-690837B47EAC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F82F48F-00DF-4B55-A65E-0B7FB2F776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5668D1-257D-499F-8793-39E76D8D44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BigBendPPT</Template>
  <TotalTime>115</TotalTime>
  <Words>271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BigBendPPT</vt:lpstr>
      <vt:lpstr>PowerPoint Template</vt:lpstr>
      <vt:lpstr>Making your presentation accessible:</vt:lpstr>
      <vt:lpstr>Title &amp; Content</vt:lpstr>
      <vt:lpstr>Comparison Slide</vt:lpstr>
      <vt:lpstr>Title</vt:lpstr>
      <vt:lpstr>End Slide</vt:lpstr>
    </vt:vector>
  </TitlesOfParts>
  <Company>Big Bend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Sukola, Tiffany</dc:creator>
  <cp:lastModifiedBy>Guzman, Breanna</cp:lastModifiedBy>
  <cp:revision>14</cp:revision>
  <dcterms:created xsi:type="dcterms:W3CDTF">2019-07-31T16:23:33Z</dcterms:created>
  <dcterms:modified xsi:type="dcterms:W3CDTF">2020-08-10T19:36:21Z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0x01010001E5EA377CD1BE41895424900581D9FD</vt:lpwstr>
  </property>
</Properties>
</file>