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8" r:id="rId1"/>
  </p:sldMasterIdLst>
  <p:notesMasterIdLst>
    <p:notesMasterId r:id="rId7"/>
  </p:notesMasterIdLst>
  <p:handoutMasterIdLst>
    <p:handoutMasterId r:id="rId8"/>
  </p:handoutMasterIdLst>
  <p:sldIdLst>
    <p:sldId id="329" r:id="rId2"/>
    <p:sldId id="331" r:id="rId3"/>
    <p:sldId id="332" r:id="rId4"/>
    <p:sldId id="334" r:id="rId5"/>
    <p:sldId id="335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1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589" autoAdjust="0"/>
  </p:normalViewPr>
  <p:slideViewPr>
    <p:cSldViewPr snapToGrid="0">
      <p:cViewPr varScale="1">
        <p:scale>
          <a:sx n="60" d="100"/>
          <a:sy n="60" d="100"/>
        </p:scale>
        <p:origin x="96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04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35"/>
    </p:cViewPr>
  </p:sorterViewPr>
  <p:notesViewPr>
    <p:cSldViewPr snapToGrid="0">
      <p:cViewPr varScale="1">
        <p:scale>
          <a:sx n="66" d="100"/>
          <a:sy n="66" d="100"/>
        </p:scale>
        <p:origin x="-1651" y="-91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B4C0B3-209D-42CB-88EC-C751EFE031A9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275D79-F67C-4693-A86D-5E1CC9EC1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77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5E25A9-B950-408F-AC45-7FF200BE890D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DD00B9-59B0-49EC-8B63-F9BFAFB62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5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2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0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61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19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93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39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90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2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0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7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5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5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3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9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1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816865"/>
          </a:xfrm>
        </p:spPr>
        <p:txBody>
          <a:bodyPr>
            <a:noAutofit/>
          </a:bodyPr>
          <a:lstStyle/>
          <a:p>
            <a:r>
              <a:rPr lang="en-US" sz="4800" dirty="0" smtClean="0"/>
              <a:t>MariAnne Zavala-Lopez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3410712"/>
            <a:ext cx="10451467" cy="860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BBCC Counselor</a:t>
            </a:r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84311" y="685801"/>
            <a:ext cx="10018713" cy="10858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0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dirty="0" smtClean="0"/>
              <a:t>Diversity and Inclusion</a:t>
            </a:r>
            <a:endParaRPr lang="en-US" sz="5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72279" y="4136135"/>
            <a:ext cx="8930747" cy="81686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0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800" dirty="0" smtClean="0"/>
              <a:t>Monica Medrano</a:t>
            </a:r>
            <a:endParaRPr lang="en-US" sz="480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1051560" y="4870704"/>
            <a:ext cx="10451467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Workforce Education Services Coordinator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69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88017"/>
          </a:xfrm>
        </p:spPr>
        <p:txBody>
          <a:bodyPr/>
          <a:lstStyle/>
          <a:p>
            <a:r>
              <a:rPr lang="en-US" dirty="0" smtClean="0"/>
              <a:t>Multicultural Development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19573"/>
            <a:ext cx="10018713" cy="4171627"/>
          </a:xfrm>
        </p:spPr>
        <p:txBody>
          <a:bodyPr/>
          <a:lstStyle/>
          <a:p>
            <a:r>
              <a:rPr lang="en-US" dirty="0"/>
              <a:t>14 MDT members (5 faculty, </a:t>
            </a:r>
            <a:r>
              <a:rPr lang="en-US" dirty="0" smtClean="0"/>
              <a:t>7 </a:t>
            </a:r>
            <a:r>
              <a:rPr lang="en-US" dirty="0"/>
              <a:t>administrative </a:t>
            </a:r>
            <a:r>
              <a:rPr lang="en-US" dirty="0" smtClean="0"/>
              <a:t>exempt (2 of the 7 are </a:t>
            </a:r>
            <a:r>
              <a:rPr lang="en-US" dirty="0"/>
              <a:t>administrative leadership, 2 classified)</a:t>
            </a: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Vision: </a:t>
            </a: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/>
              <a:t>Cultivate </a:t>
            </a:r>
            <a:r>
              <a:rPr lang="en-US" b="1" dirty="0"/>
              <a:t>an environment of equity and </a:t>
            </a:r>
            <a:r>
              <a:rPr lang="en-US" b="1" dirty="0" smtClean="0"/>
              <a:t>inclusion</a:t>
            </a:r>
          </a:p>
          <a:p>
            <a:pPr marL="0" indent="0" algn="ctr">
              <a:buNone/>
            </a:pPr>
            <a:endParaRPr lang="en-US" b="1" dirty="0"/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Mission: </a:t>
            </a: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/>
              <a:t>Promoting </a:t>
            </a:r>
            <a:r>
              <a:rPr lang="en-US" b="1" dirty="0"/>
              <a:t>equity and inclusion through education, leadership, collaboration and advocating social justice.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7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64031"/>
          </a:xfrm>
        </p:spPr>
        <p:txBody>
          <a:bodyPr/>
          <a:lstStyle/>
          <a:p>
            <a:r>
              <a:rPr lang="en-US" dirty="0" smtClean="0"/>
              <a:t>Areas of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25845"/>
            <a:ext cx="10018713" cy="470373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Serve as a resource for the Big Bend community on matters relating to diversity, equity, and inclusion;</a:t>
            </a:r>
          </a:p>
          <a:p>
            <a:pPr lvl="0"/>
            <a:r>
              <a:rPr lang="en-US" dirty="0"/>
              <a:t>Encourage and support programs and activities </a:t>
            </a:r>
            <a:r>
              <a:rPr lang="en-US" dirty="0" smtClean="0"/>
              <a:t>aimed </a:t>
            </a:r>
            <a:r>
              <a:rPr lang="en-US" dirty="0"/>
              <a:t>at raising awareness of diversity, equity, and inclusion;</a:t>
            </a:r>
          </a:p>
          <a:p>
            <a:pPr lvl="0"/>
            <a:r>
              <a:rPr lang="en-US" dirty="0"/>
              <a:t>Identify barriers and provide support for developing strategies to attract, recruit, retain, advance, and promote a diverse student body, faculty, and </a:t>
            </a:r>
            <a:r>
              <a:rPr lang="en-US" dirty="0" smtClean="0"/>
              <a:t>staff;</a:t>
            </a:r>
            <a:r>
              <a:rPr lang="en-US" dirty="0"/>
              <a:t> </a:t>
            </a:r>
          </a:p>
          <a:p>
            <a:pPr lvl="0"/>
            <a:r>
              <a:rPr lang="en-US" dirty="0"/>
              <a:t>Develop and recommend strategies to encourage interaction among the college’s diverse populations;</a:t>
            </a:r>
          </a:p>
          <a:p>
            <a:pPr lvl="0"/>
            <a:r>
              <a:rPr lang="en-US" dirty="0"/>
              <a:t>Enrich the educational experience that will prepare members of the campus community to live and work in </a:t>
            </a:r>
            <a:r>
              <a:rPr lang="en-US" dirty="0" smtClean="0"/>
              <a:t>increasingly </a:t>
            </a:r>
            <a:r>
              <a:rPr lang="en-US" dirty="0"/>
              <a:t>diverse workplaces and communities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4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0435"/>
              </p:ext>
            </p:extLst>
          </p:nvPr>
        </p:nvGraphicFramePr>
        <p:xfrm>
          <a:off x="2032000" y="294466"/>
          <a:ext cx="8491348" cy="615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6685"/>
                <a:gridCol w="1456840"/>
                <a:gridCol w="1774986"/>
                <a:gridCol w="2122837"/>
              </a:tblGrid>
              <a:tr h="3974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In-Progress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Proposed/Planned</a:t>
                      </a:r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Mission Statement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Vision Statement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MDT Membership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Webpage (resources)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Safe Space Training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Professional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Development:</a:t>
                      </a:r>
                    </a:p>
                    <a:p>
                      <a:r>
                        <a:rPr lang="en-US" sz="2400" i="1" u="sng" dirty="0" smtClean="0"/>
                        <a:t>Words Matter </a:t>
                      </a:r>
                      <a:r>
                        <a:rPr lang="en-US" sz="1800" i="0" u="none" dirty="0" smtClean="0"/>
                        <a:t>(</a:t>
                      </a:r>
                      <a:r>
                        <a:rPr lang="en-US" sz="1600" i="0" u="none" dirty="0" err="1" smtClean="0"/>
                        <a:t>Blinds</a:t>
                      </a:r>
                      <a:r>
                        <a:rPr lang="en-US" sz="1600" i="0" u="none" baseline="0" dirty="0" err="1" smtClean="0"/>
                        <a:t>pot</a:t>
                      </a:r>
                      <a:r>
                        <a:rPr lang="en-US" sz="1600" i="1" u="none" baseline="0" dirty="0" smtClean="0"/>
                        <a:t>)</a:t>
                      </a:r>
                      <a:endParaRPr lang="en-US" sz="2400" i="1" u="sng" dirty="0" smtClean="0"/>
                    </a:p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0" dirty="0" smtClean="0"/>
                        <a:t> All staff sessions</a:t>
                      </a:r>
                    </a:p>
                    <a:p>
                      <a:r>
                        <a:rPr lang="en-US" sz="2400" baseline="0" dirty="0" smtClean="0"/>
                        <a:t>1 Faculty In-Service</a:t>
                      </a:r>
                    </a:p>
                    <a:p>
                      <a:r>
                        <a:rPr lang="en-US" sz="2400" baseline="0" dirty="0" smtClean="0"/>
                        <a:t>1 Student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Hiring</a:t>
                      </a:r>
                      <a:r>
                        <a:rPr lang="en-US" sz="2400" baseline="0" dirty="0" smtClean="0"/>
                        <a:t> Process:</a:t>
                      </a:r>
                      <a:r>
                        <a:rPr lang="en-US" sz="2400" dirty="0" smtClean="0"/>
                        <a:t> </a:t>
                      </a:r>
                    </a:p>
                    <a:p>
                      <a:r>
                        <a:rPr lang="en-US" sz="2400" dirty="0" smtClean="0"/>
                        <a:t>Diversity Statement</a:t>
                      </a:r>
                      <a:r>
                        <a:rPr lang="en-US" sz="2400" baseline="0" dirty="0" smtClean="0"/>
                        <a:t>  </a:t>
                      </a:r>
                    </a:p>
                    <a:p>
                      <a:r>
                        <a:rPr lang="en-US" sz="2400" baseline="0" dirty="0" smtClean="0"/>
                        <a:t>Screening Committees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9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592407"/>
              </p:ext>
            </p:extLst>
          </p:nvPr>
        </p:nvGraphicFramePr>
        <p:xfrm>
          <a:off x="1918265" y="807205"/>
          <a:ext cx="8491348" cy="4512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949"/>
                <a:gridCol w="1606576"/>
                <a:gridCol w="1774986"/>
                <a:gridCol w="2122837"/>
              </a:tblGrid>
              <a:tr h="3974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Proposed/Planned</a:t>
                      </a:r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Student</a:t>
                      </a:r>
                      <a:r>
                        <a:rPr lang="en-US" sz="2400" baseline="0" dirty="0" smtClean="0"/>
                        <a:t> Activities: </a:t>
                      </a:r>
                    </a:p>
                    <a:p>
                      <a:r>
                        <a:rPr lang="en-US" sz="2400" baseline="0" dirty="0" smtClean="0"/>
                        <a:t>Application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Campus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Cultural Audit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MDT Planning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Faculty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7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Collaborate with College Administration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4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10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042151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214</Words>
  <Application>Microsoft Office PowerPoint</Application>
  <PresentationFormat>Widescreen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MariAnne Zavala-Lopez</vt:lpstr>
      <vt:lpstr>Multicultural Development Team</vt:lpstr>
      <vt:lpstr>Areas of Focus</vt:lpstr>
      <vt:lpstr>PowerPoint Presentation</vt:lpstr>
      <vt:lpstr>PowerPoint Presentation</vt:lpstr>
    </vt:vector>
  </TitlesOfParts>
  <Company>Big Bend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Bernhardt, Starr</dc:creator>
  <cp:lastModifiedBy>Seda, Jeremy</cp:lastModifiedBy>
  <cp:revision>91</cp:revision>
  <cp:lastPrinted>2016-03-10T20:41:34Z</cp:lastPrinted>
  <dcterms:created xsi:type="dcterms:W3CDTF">2014-04-10T21:32:00Z</dcterms:created>
  <dcterms:modified xsi:type="dcterms:W3CDTF">2016-03-14T22:15:55Z</dcterms:modified>
</cp:coreProperties>
</file>