
<file path=[Content_Types].xml><?xml version="1.0" encoding="utf-8"?>
<Types xmlns="http://schemas.openxmlformats.org/package/2006/content-types">
  <Default Extension="png" ContentType="image/png"/>
  <Default Extension="jpeg" ContentType="image/jpeg"/>
  <Default Extension="webp"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0" r:id="rId3"/>
    <p:sldId id="261" r:id="rId4"/>
    <p:sldId id="262" r:id="rId5"/>
    <p:sldId id="263" r:id="rId6"/>
    <p:sldId id="269" r:id="rId7"/>
    <p:sldId id="270" r:id="rId8"/>
    <p:sldId id="264" r:id="rId9"/>
    <p:sldId id="265" r:id="rId10"/>
    <p:sldId id="266" r:id="rId11"/>
    <p:sldId id="267"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60"/>
  </p:normalViewPr>
  <p:slideViewPr>
    <p:cSldViewPr snapToGrid="0">
      <p:cViewPr varScale="1">
        <p:scale>
          <a:sx n="157" d="100"/>
          <a:sy n="157" d="100"/>
        </p:scale>
        <p:origin x="208"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440C73-12C7-4EC4-9EBB-CD9E623C4571}" type="datetimeFigureOut">
              <a:rPr lang="en-US" smtClean="0"/>
              <a:t>3/10/2024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B04A7A-A9CD-4506-841B-B458258CD5EA}" type="slidenum">
              <a:rPr lang="en-US" smtClean="0"/>
              <a:t>‹#›</a:t>
            </a:fld>
            <a:endParaRPr lang="en-US"/>
          </a:p>
        </p:txBody>
      </p:sp>
    </p:spTree>
    <p:extLst>
      <p:ext uri="{BB962C8B-B14F-4D97-AF65-F5344CB8AC3E}">
        <p14:creationId xmlns:p14="http://schemas.microsoft.com/office/powerpoint/2010/main" val="304724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is too cluttered and busy</a:t>
            </a:r>
          </a:p>
          <a:p>
            <a:r>
              <a:rPr lang="en-US" dirty="0"/>
              <a:t>The right make good use of a right hand</a:t>
            </a:r>
            <a:r>
              <a:rPr lang="en-US" baseline="0" dirty="0"/>
              <a:t> margin</a:t>
            </a:r>
            <a:endParaRPr lang="en-US" dirty="0"/>
          </a:p>
        </p:txBody>
      </p:sp>
      <p:sp>
        <p:nvSpPr>
          <p:cNvPr id="4" name="Slide Number Placeholder 3"/>
          <p:cNvSpPr>
            <a:spLocks noGrp="1"/>
          </p:cNvSpPr>
          <p:nvPr>
            <p:ph type="sldNum" sz="quarter" idx="10"/>
          </p:nvPr>
        </p:nvSpPr>
        <p:spPr/>
        <p:txBody>
          <a:bodyPr/>
          <a:lstStyle/>
          <a:p>
            <a:fld id="{42B04A7A-A9CD-4506-841B-B458258CD5EA}" type="slidenum">
              <a:rPr lang="en-US" smtClean="0"/>
              <a:t>8</a:t>
            </a:fld>
            <a:endParaRPr lang="en-US"/>
          </a:p>
        </p:txBody>
      </p:sp>
    </p:spTree>
    <p:extLst>
      <p:ext uri="{BB962C8B-B14F-4D97-AF65-F5344CB8AC3E}">
        <p14:creationId xmlns:p14="http://schemas.microsoft.com/office/powerpoint/2010/main" val="3201047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the objective is not</a:t>
            </a:r>
            <a:r>
              <a:rPr lang="en-US" baseline="0" dirty="0"/>
              <a:t> necessary delete it, otherwise layout is good</a:t>
            </a:r>
          </a:p>
          <a:p>
            <a:r>
              <a:rPr lang="en-US" baseline="0" dirty="0"/>
              <a:t>The right looks like he is applying for another airline who has those colors</a:t>
            </a:r>
            <a:endParaRPr lang="en-US" dirty="0"/>
          </a:p>
        </p:txBody>
      </p:sp>
      <p:sp>
        <p:nvSpPr>
          <p:cNvPr id="4" name="Slide Number Placeholder 3"/>
          <p:cNvSpPr>
            <a:spLocks noGrp="1"/>
          </p:cNvSpPr>
          <p:nvPr>
            <p:ph type="sldNum" sz="quarter" idx="10"/>
          </p:nvPr>
        </p:nvSpPr>
        <p:spPr/>
        <p:txBody>
          <a:bodyPr/>
          <a:lstStyle/>
          <a:p>
            <a:fld id="{42B04A7A-A9CD-4506-841B-B458258CD5EA}" type="slidenum">
              <a:rPr lang="en-US" smtClean="0"/>
              <a:t>9</a:t>
            </a:fld>
            <a:endParaRPr lang="en-US"/>
          </a:p>
        </p:txBody>
      </p:sp>
    </p:spTree>
    <p:extLst>
      <p:ext uri="{BB962C8B-B14F-4D97-AF65-F5344CB8AC3E}">
        <p14:creationId xmlns:p14="http://schemas.microsoft.com/office/powerpoint/2010/main" val="3262250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do away with the objective, bullet the points</a:t>
            </a:r>
            <a:r>
              <a:rPr lang="en-US" baseline="0" dirty="0"/>
              <a:t> in the experience section</a:t>
            </a:r>
          </a:p>
          <a:p>
            <a:r>
              <a:rPr lang="en-US" baseline="0" dirty="0"/>
              <a:t>The right somewhat confusing to read as the two columns do not line up</a:t>
            </a:r>
            <a:endParaRPr lang="en-US" dirty="0"/>
          </a:p>
        </p:txBody>
      </p:sp>
      <p:sp>
        <p:nvSpPr>
          <p:cNvPr id="4" name="Slide Number Placeholder 3"/>
          <p:cNvSpPr>
            <a:spLocks noGrp="1"/>
          </p:cNvSpPr>
          <p:nvPr>
            <p:ph type="sldNum" sz="quarter" idx="10"/>
          </p:nvPr>
        </p:nvSpPr>
        <p:spPr/>
        <p:txBody>
          <a:bodyPr/>
          <a:lstStyle/>
          <a:p>
            <a:fld id="{42B04A7A-A9CD-4506-841B-B458258CD5EA}" type="slidenum">
              <a:rPr lang="en-US" smtClean="0"/>
              <a:t>10</a:t>
            </a:fld>
            <a:endParaRPr lang="en-US"/>
          </a:p>
        </p:txBody>
      </p:sp>
    </p:spTree>
    <p:extLst>
      <p:ext uri="{BB962C8B-B14F-4D97-AF65-F5344CB8AC3E}">
        <p14:creationId xmlns:p14="http://schemas.microsoft.com/office/powerpoint/2010/main" val="2810456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do not include a photo</a:t>
            </a:r>
            <a:r>
              <a:rPr lang="en-US" baseline="0" dirty="0"/>
              <a:t> especially one like this.  Air-crafts so that’s arts and crafts on an airplane?  Layout is descent “Details” should be “Contact Information”</a:t>
            </a:r>
          </a:p>
          <a:p>
            <a:r>
              <a:rPr lang="en-US" baseline="0" dirty="0"/>
              <a:t>The right they already know what your seeking. Profile is very well written would relabel it Professional Statement, rest is very good</a:t>
            </a:r>
            <a:endParaRPr lang="en-US" dirty="0"/>
          </a:p>
        </p:txBody>
      </p:sp>
      <p:sp>
        <p:nvSpPr>
          <p:cNvPr id="4" name="Slide Number Placeholder 3"/>
          <p:cNvSpPr>
            <a:spLocks noGrp="1"/>
          </p:cNvSpPr>
          <p:nvPr>
            <p:ph type="sldNum" sz="quarter" idx="10"/>
          </p:nvPr>
        </p:nvSpPr>
        <p:spPr/>
        <p:txBody>
          <a:bodyPr/>
          <a:lstStyle/>
          <a:p>
            <a:fld id="{42B04A7A-A9CD-4506-841B-B458258CD5EA}" type="slidenum">
              <a:rPr lang="en-US" smtClean="0"/>
              <a:t>11</a:t>
            </a:fld>
            <a:endParaRPr lang="en-US"/>
          </a:p>
        </p:txBody>
      </p:sp>
    </p:spTree>
    <p:extLst>
      <p:ext uri="{BB962C8B-B14F-4D97-AF65-F5344CB8AC3E}">
        <p14:creationId xmlns:p14="http://schemas.microsoft.com/office/powerpoint/2010/main" val="3172263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left Objective is mindless crap, skills are not relevant, replace Am a senior international standards</a:t>
            </a:r>
            <a:r>
              <a:rPr lang="en-US" baseline="0" dirty="0"/>
              <a:t> pilot with Currently a senior international standards pilot, missing dates on education block</a:t>
            </a:r>
          </a:p>
          <a:p>
            <a:r>
              <a:rPr lang="en-US" baseline="0" dirty="0"/>
              <a:t>The right Objective is a waste of time and space, airplane bullets are a nice touch, good use of bolding in employment history, use more bullets in the education and military block</a:t>
            </a:r>
            <a:endParaRPr lang="en-US" dirty="0"/>
          </a:p>
        </p:txBody>
      </p:sp>
      <p:sp>
        <p:nvSpPr>
          <p:cNvPr id="4" name="Slide Number Placeholder 3"/>
          <p:cNvSpPr>
            <a:spLocks noGrp="1"/>
          </p:cNvSpPr>
          <p:nvPr>
            <p:ph type="sldNum" sz="quarter" idx="10"/>
          </p:nvPr>
        </p:nvSpPr>
        <p:spPr/>
        <p:txBody>
          <a:bodyPr/>
          <a:lstStyle/>
          <a:p>
            <a:fld id="{42B04A7A-A9CD-4506-841B-B458258CD5EA}" type="slidenum">
              <a:rPr lang="en-US" smtClean="0"/>
              <a:t>12</a:t>
            </a:fld>
            <a:endParaRPr lang="en-US"/>
          </a:p>
        </p:txBody>
      </p:sp>
    </p:spTree>
    <p:extLst>
      <p:ext uri="{BB962C8B-B14F-4D97-AF65-F5344CB8AC3E}">
        <p14:creationId xmlns:p14="http://schemas.microsoft.com/office/powerpoint/2010/main" val="177670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accent3"/>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7" name="Footer Placeholder 16"/>
          <p:cNvSpPr>
            <a:spLocks noGrp="1"/>
          </p:cNvSpPr>
          <p:nvPr>
            <p:ph type="ftr" sz="quarter" idx="11"/>
          </p:nvPr>
        </p:nvSpPr>
        <p:spPr/>
        <p:txBody>
          <a:bodyPr/>
          <a:lstStyle/>
          <a:p>
            <a:endParaRPr lang="en-US"/>
          </a:p>
        </p:txBody>
      </p:sp>
      <p:sp>
        <p:nvSpPr>
          <p:cNvPr id="28" name="Date Placeholder 27"/>
          <p:cNvSpPr>
            <a:spLocks noGrp="1"/>
          </p:cNvSpPr>
          <p:nvPr>
            <p:ph type="dt" sz="half" idx="10"/>
          </p:nvPr>
        </p:nvSpPr>
        <p:spPr/>
        <p:txBody>
          <a:bodyPr/>
          <a:lstStyle/>
          <a:p>
            <a:fld id="{3D53ACA0-A4D7-4095-8E33-BB375576DE24}" type="datetimeFigureOut">
              <a:rPr lang="en-US" smtClean="0"/>
              <a:t>3/10/2024</a:t>
            </a:fld>
            <a:endParaRPr lang="en-US"/>
          </a:p>
        </p:txBody>
      </p:sp>
      <p:sp>
        <p:nvSpPr>
          <p:cNvPr id="29" name="Slide Number Placeholder 28"/>
          <p:cNvSpPr>
            <a:spLocks noGrp="1"/>
          </p:cNvSpPr>
          <p:nvPr>
            <p:ph type="sldNum" sz="quarter" idx="12"/>
          </p:nvPr>
        </p:nvSpPr>
        <p:spPr/>
        <p:txBody>
          <a:bodyPr/>
          <a:lstStyle/>
          <a:p>
            <a:fld id="{51506ABE-D872-4317-BC48-184B50830B2B}" type="slidenum">
              <a:rPr lang="en-US" smtClean="0"/>
              <a:t>‹#›</a:t>
            </a:fld>
            <a:endParaRPr lang="en-US"/>
          </a:p>
        </p:txBody>
      </p:sp>
    </p:spTree>
    <p:extLst>
      <p:ext uri="{BB962C8B-B14F-4D97-AF65-F5344CB8AC3E}">
        <p14:creationId xmlns:p14="http://schemas.microsoft.com/office/powerpoint/2010/main" val="43280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D53ACA0-A4D7-4095-8E33-BB375576DE24}" type="datetimeFigureOut">
              <a:rPr lang="en-US" smtClean="0"/>
              <a:t>3/10/2024</a:t>
            </a:fld>
            <a:endParaRPr lang="en-US"/>
          </a:p>
        </p:txBody>
      </p:sp>
      <p:sp>
        <p:nvSpPr>
          <p:cNvPr id="6" name="Slide Number Placeholder 5"/>
          <p:cNvSpPr>
            <a:spLocks noGrp="1"/>
          </p:cNvSpPr>
          <p:nvPr>
            <p:ph type="sldNum" sz="quarter" idx="12"/>
          </p:nvPr>
        </p:nvSpPr>
        <p:spPr/>
        <p:txBody>
          <a:bodyPr/>
          <a:lstStyle/>
          <a:p>
            <a:fld id="{51506ABE-D872-4317-BC48-184B50830B2B}" type="slidenum">
              <a:rPr lang="en-US" smtClean="0"/>
              <a:t>‹#›</a:t>
            </a:fld>
            <a:endParaRPr lang="en-US"/>
          </a:p>
        </p:txBody>
      </p:sp>
    </p:spTree>
    <p:extLst>
      <p:ext uri="{BB962C8B-B14F-4D97-AF65-F5344CB8AC3E}">
        <p14:creationId xmlns:p14="http://schemas.microsoft.com/office/powerpoint/2010/main" val="311733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2"/>
            <a:ext cx="78232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D53ACA0-A4D7-4095-8E33-BB375576DE24}" type="datetimeFigureOut">
              <a:rPr lang="en-US" smtClean="0"/>
              <a:t>3/10/2024</a:t>
            </a:fld>
            <a:endParaRPr lang="en-US"/>
          </a:p>
        </p:txBody>
      </p:sp>
      <p:sp>
        <p:nvSpPr>
          <p:cNvPr id="6" name="Slide Number Placeholder 5"/>
          <p:cNvSpPr>
            <a:spLocks noGrp="1"/>
          </p:cNvSpPr>
          <p:nvPr>
            <p:ph type="sldNum" sz="quarter" idx="12"/>
          </p:nvPr>
        </p:nvSpPr>
        <p:spPr/>
        <p:txBody>
          <a:bodyPr/>
          <a:lstStyle/>
          <a:p>
            <a:fld id="{51506ABE-D872-4317-BC48-184B50830B2B}" type="slidenum">
              <a:rPr lang="en-US" smtClean="0"/>
              <a:t>‹#›</a:t>
            </a:fld>
            <a:endParaRPr lang="en-US"/>
          </a:p>
        </p:txBody>
      </p:sp>
    </p:spTree>
    <p:extLst>
      <p:ext uri="{BB962C8B-B14F-4D97-AF65-F5344CB8AC3E}">
        <p14:creationId xmlns:p14="http://schemas.microsoft.com/office/powerpoint/2010/main" val="73237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extLst/>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D53ACA0-A4D7-4095-8E33-BB375576DE24}" type="datetimeFigureOut">
              <a:rPr lang="en-US" smtClean="0"/>
              <a:t>3/10/2024</a:t>
            </a:fld>
            <a:endParaRPr lang="en-US"/>
          </a:p>
        </p:txBody>
      </p:sp>
      <p:sp>
        <p:nvSpPr>
          <p:cNvPr id="6" name="Slide Number Placeholder 5"/>
          <p:cNvSpPr>
            <a:spLocks noGrp="1"/>
          </p:cNvSpPr>
          <p:nvPr>
            <p:ph type="sldNum" sz="quarter" idx="12"/>
          </p:nvPr>
        </p:nvSpPr>
        <p:spPr/>
        <p:txBody>
          <a:bodyPr/>
          <a:lstStyle/>
          <a:p>
            <a:fld id="{51506ABE-D872-4317-BC48-184B50830B2B}" type="slidenum">
              <a:rPr lang="en-US" smtClean="0"/>
              <a:t>‹#›</a:t>
            </a:fld>
            <a:endParaRPr lang="en-US"/>
          </a:p>
        </p:txBody>
      </p:sp>
    </p:spTree>
    <p:extLst>
      <p:ext uri="{BB962C8B-B14F-4D97-AF65-F5344CB8AC3E}">
        <p14:creationId xmlns:p14="http://schemas.microsoft.com/office/powerpoint/2010/main" val="296359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Edit Master text styles</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D53ACA0-A4D7-4095-8E33-BB375576DE24}" type="datetimeFigureOut">
              <a:rPr lang="en-US" smtClean="0"/>
              <a:t>3/10/2024</a:t>
            </a:fld>
            <a:endParaRPr lang="en-US"/>
          </a:p>
        </p:txBody>
      </p:sp>
      <p:sp>
        <p:nvSpPr>
          <p:cNvPr id="6" name="Slide Number Placeholder 5"/>
          <p:cNvSpPr>
            <a:spLocks noGrp="1"/>
          </p:cNvSpPr>
          <p:nvPr>
            <p:ph type="sldNum" sz="quarter" idx="12"/>
          </p:nvPr>
        </p:nvSpPr>
        <p:spPr/>
        <p:txBody>
          <a:bodyPr/>
          <a:lstStyle/>
          <a:p>
            <a:fld id="{51506ABE-D872-4317-BC48-184B50830B2B}" type="slidenum">
              <a:rPr lang="en-US" smtClean="0"/>
              <a:t>‹#›</a:t>
            </a:fld>
            <a:endParaRPr lang="en-US"/>
          </a:p>
        </p:txBody>
      </p:sp>
    </p:spTree>
    <p:extLst>
      <p:ext uri="{BB962C8B-B14F-4D97-AF65-F5344CB8AC3E}">
        <p14:creationId xmlns:p14="http://schemas.microsoft.com/office/powerpoint/2010/main" val="553748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4"/>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4"/>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D53ACA0-A4D7-4095-8E33-BB375576DE24}" type="datetimeFigureOut">
              <a:rPr lang="en-US" smtClean="0"/>
              <a:t>3/10/2024</a:t>
            </a:fld>
            <a:endParaRPr lang="en-US"/>
          </a:p>
        </p:txBody>
      </p:sp>
      <p:sp>
        <p:nvSpPr>
          <p:cNvPr id="7" name="Slide Number Placeholder 6"/>
          <p:cNvSpPr>
            <a:spLocks noGrp="1"/>
          </p:cNvSpPr>
          <p:nvPr>
            <p:ph type="sldNum" sz="quarter" idx="12"/>
          </p:nvPr>
        </p:nvSpPr>
        <p:spPr/>
        <p:txBody>
          <a:bodyPr/>
          <a:lstStyle>
            <a:lvl1pPr>
              <a:defRPr sz="1100"/>
            </a:lvl1pPr>
          </a:lstStyle>
          <a:p>
            <a:fld id="{51506ABE-D872-4317-BC48-184B50830B2B}" type="slidenum">
              <a:rPr lang="en-US" smtClean="0"/>
              <a:t>‹#›</a:t>
            </a:fld>
            <a:endParaRPr lang="en-US"/>
          </a:p>
        </p:txBody>
      </p:sp>
    </p:spTree>
    <p:extLst>
      <p:ext uri="{BB962C8B-B14F-4D97-AF65-F5344CB8AC3E}">
        <p14:creationId xmlns:p14="http://schemas.microsoft.com/office/powerpoint/2010/main" val="2816175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3"/>
          </p:nvPr>
        </p:nvSpPr>
        <p:spPr>
          <a:xfrm>
            <a:off x="6193369"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Edit Master text styles</a:t>
            </a:r>
          </a:p>
        </p:txBody>
      </p:sp>
      <p:sp>
        <p:nvSpPr>
          <p:cNvPr id="6" name="Content Placeholder 5"/>
          <p:cNvSpPr>
            <a:spLocks noGrp="1"/>
          </p:cNvSpPr>
          <p:nvPr>
            <p:ph sz="quarter" idx="4"/>
          </p:nvPr>
        </p:nvSpPr>
        <p:spPr>
          <a:xfrm>
            <a:off x="6193369"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3D53ACA0-A4D7-4095-8E33-BB375576DE24}" type="datetimeFigureOut">
              <a:rPr lang="en-US" smtClean="0"/>
              <a:t>3/10/2024</a:t>
            </a:fld>
            <a:endParaRPr lang="en-US"/>
          </a:p>
        </p:txBody>
      </p:sp>
      <p:sp>
        <p:nvSpPr>
          <p:cNvPr id="9" name="Slide Number Placeholder 8"/>
          <p:cNvSpPr>
            <a:spLocks noGrp="1"/>
          </p:cNvSpPr>
          <p:nvPr>
            <p:ph type="sldNum" sz="quarter" idx="12"/>
          </p:nvPr>
        </p:nvSpPr>
        <p:spPr/>
        <p:txBody>
          <a:bodyPr/>
          <a:lstStyle>
            <a:lvl1pPr>
              <a:defRPr sz="1100"/>
            </a:lvl1pPr>
          </a:lstStyle>
          <a:p>
            <a:fld id="{51506ABE-D872-4317-BC48-184B50830B2B}" type="slidenum">
              <a:rPr lang="en-US" smtClean="0"/>
              <a:t>‹#›</a:t>
            </a:fld>
            <a:endParaRPr lang="en-US"/>
          </a:p>
        </p:txBody>
      </p:sp>
    </p:spTree>
    <p:extLst>
      <p:ext uri="{BB962C8B-B14F-4D97-AF65-F5344CB8AC3E}">
        <p14:creationId xmlns:p14="http://schemas.microsoft.com/office/powerpoint/2010/main" val="4001262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D53ACA0-A4D7-4095-8E33-BB375576DE24}" type="datetimeFigureOut">
              <a:rPr lang="en-US" smtClean="0"/>
              <a:t>3/10/2024</a:t>
            </a:fld>
            <a:endParaRPr lang="en-US"/>
          </a:p>
        </p:txBody>
      </p:sp>
      <p:sp>
        <p:nvSpPr>
          <p:cNvPr id="5" name="Slide Number Placeholder 4"/>
          <p:cNvSpPr>
            <a:spLocks noGrp="1"/>
          </p:cNvSpPr>
          <p:nvPr>
            <p:ph type="sldNum" sz="quarter" idx="12"/>
          </p:nvPr>
        </p:nvSpPr>
        <p:spPr/>
        <p:txBody>
          <a:bodyPr/>
          <a:lstStyle>
            <a:lvl1pPr>
              <a:defRPr sz="1100"/>
            </a:lvl1pPr>
          </a:lstStyle>
          <a:p>
            <a:fld id="{51506ABE-D872-4317-BC48-184B50830B2B}" type="slidenum">
              <a:rPr lang="en-US" smtClean="0"/>
              <a:t>‹#›</a:t>
            </a:fld>
            <a:endParaRPr lang="en-US"/>
          </a:p>
        </p:txBody>
      </p:sp>
    </p:spTree>
    <p:extLst>
      <p:ext uri="{BB962C8B-B14F-4D97-AF65-F5344CB8AC3E}">
        <p14:creationId xmlns:p14="http://schemas.microsoft.com/office/powerpoint/2010/main" val="1508836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2" name="Date Placeholder 1"/>
          <p:cNvSpPr>
            <a:spLocks noGrp="1"/>
          </p:cNvSpPr>
          <p:nvPr>
            <p:ph type="dt" sz="half" idx="10"/>
          </p:nvPr>
        </p:nvSpPr>
        <p:spPr/>
        <p:txBody>
          <a:bodyPr/>
          <a:lstStyle/>
          <a:p>
            <a:fld id="{3D53ACA0-A4D7-4095-8E33-BB375576DE24}" type="datetimeFigureOut">
              <a:rPr lang="en-US" smtClean="0"/>
              <a:t>3/10/2024</a:t>
            </a:fld>
            <a:endParaRPr lang="en-US"/>
          </a:p>
        </p:txBody>
      </p:sp>
      <p:sp>
        <p:nvSpPr>
          <p:cNvPr id="4" name="Slide Number Placeholder 3"/>
          <p:cNvSpPr>
            <a:spLocks noGrp="1"/>
          </p:cNvSpPr>
          <p:nvPr>
            <p:ph type="sldNum" sz="quarter" idx="12"/>
          </p:nvPr>
        </p:nvSpPr>
        <p:spPr/>
        <p:txBody>
          <a:bodyPr/>
          <a:lstStyle>
            <a:lvl1pPr>
              <a:defRPr sz="1100"/>
            </a:lvl1pPr>
          </a:lstStyle>
          <a:p>
            <a:fld id="{51506ABE-D872-4317-BC48-184B50830B2B}" type="slidenum">
              <a:rPr lang="en-US" smtClean="0"/>
              <a:t>‹#›</a:t>
            </a:fld>
            <a:endParaRPr lang="en-US"/>
          </a:p>
        </p:txBody>
      </p:sp>
    </p:spTree>
    <p:extLst>
      <p:ext uri="{BB962C8B-B14F-4D97-AF65-F5344CB8AC3E}">
        <p14:creationId xmlns:p14="http://schemas.microsoft.com/office/powerpoint/2010/main" val="113149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3D53ACA0-A4D7-4095-8E33-BB375576DE24}" type="datetimeFigureOut">
              <a:rPr lang="en-US" smtClean="0"/>
              <a:t>3/10/2024</a:t>
            </a:fld>
            <a:endParaRPr lang="en-US"/>
          </a:p>
        </p:txBody>
      </p:sp>
      <p:sp>
        <p:nvSpPr>
          <p:cNvPr id="7" name="Slide Number Placeholder 6"/>
          <p:cNvSpPr>
            <a:spLocks noGrp="1"/>
          </p:cNvSpPr>
          <p:nvPr>
            <p:ph type="sldNum" sz="quarter" idx="12"/>
          </p:nvPr>
        </p:nvSpPr>
        <p:spPr/>
        <p:txBody>
          <a:bodyPr/>
          <a:lstStyle>
            <a:lvl1pPr>
              <a:defRPr sz="1100"/>
            </a:lvl1pPr>
          </a:lstStyle>
          <a:p>
            <a:fld id="{51506ABE-D872-4317-BC48-184B50830B2B}" type="slidenum">
              <a:rPr lang="en-US" smtClean="0"/>
              <a:t>‹#›</a:t>
            </a:fld>
            <a:endParaRPr lang="en-US"/>
          </a:p>
        </p:txBody>
      </p:sp>
    </p:spTree>
    <p:extLst>
      <p:ext uri="{BB962C8B-B14F-4D97-AF65-F5344CB8AC3E}">
        <p14:creationId xmlns:p14="http://schemas.microsoft.com/office/powerpoint/2010/main" val="309474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1"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4"/>
            <a:ext cx="9144000" cy="701749"/>
          </a:xfrm>
        </p:spPr>
        <p:txBody>
          <a:bodyPr anchor="b"/>
          <a:lstStyle>
            <a:lvl1pPr algn="l">
              <a:buNone/>
              <a:defRPr sz="2100" b="0"/>
            </a:lvl1pPr>
            <a:extLst/>
          </a:lstStyle>
          <a:p>
            <a:r>
              <a:rPr kumimoji="0"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Edit Master text styles</a:t>
            </a:r>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5" name="Date Placeholder 4"/>
          <p:cNvSpPr>
            <a:spLocks noGrp="1"/>
          </p:cNvSpPr>
          <p:nvPr>
            <p:ph type="dt" sz="half" idx="10"/>
          </p:nvPr>
        </p:nvSpPr>
        <p:spPr>
          <a:xfrm>
            <a:off x="8636000" y="55499"/>
            <a:ext cx="2844800" cy="365125"/>
          </a:xfrm>
        </p:spPr>
        <p:txBody>
          <a:bodyPr/>
          <a:lstStyle/>
          <a:p>
            <a:fld id="{3D53ACA0-A4D7-4095-8E33-BB375576DE24}" type="datetimeFigureOut">
              <a:rPr lang="en-US" smtClean="0"/>
              <a:t>3/10/2024</a:t>
            </a:fld>
            <a:endParaRPr lang="en-US"/>
          </a:p>
        </p:txBody>
      </p:sp>
      <p:sp>
        <p:nvSpPr>
          <p:cNvPr id="7" name="Slide Number Placeholder 6"/>
          <p:cNvSpPr>
            <a:spLocks noGrp="1"/>
          </p:cNvSpPr>
          <p:nvPr>
            <p:ph type="sldNum" sz="quarter" idx="12"/>
          </p:nvPr>
        </p:nvSpPr>
        <p:spPr>
          <a:xfrm>
            <a:off x="11480800" y="55499"/>
            <a:ext cx="609600" cy="365125"/>
          </a:xfrm>
        </p:spPr>
        <p:txBody>
          <a:bodyPr/>
          <a:lstStyle>
            <a:lvl1pPr>
              <a:defRPr sz="1100"/>
            </a:lvl1pPr>
          </a:lstStyle>
          <a:p>
            <a:fld id="{51506ABE-D872-4317-BC48-184B50830B2B}" type="slidenum">
              <a:rPr lang="en-US" smtClean="0"/>
              <a:t>‹#›</a:t>
            </a:fld>
            <a:endParaRPr lang="en-US"/>
          </a:p>
        </p:txBody>
      </p:sp>
    </p:spTree>
    <p:extLst>
      <p:ext uri="{BB962C8B-B14F-4D97-AF65-F5344CB8AC3E}">
        <p14:creationId xmlns:p14="http://schemas.microsoft.com/office/powerpoint/2010/main" val="392454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3" name="Footer Placeholder 2"/>
          <p:cNvSpPr>
            <a:spLocks noGrp="1"/>
          </p:cNvSpPr>
          <p:nvPr>
            <p:ph type="ftr" sz="quarter" idx="3"/>
          </p:nvPr>
        </p:nvSpPr>
        <p:spPr>
          <a:xfrm>
            <a:off x="1219200" y="6416678"/>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14" name="Date Placeholder 13"/>
          <p:cNvSpPr>
            <a:spLocks noGrp="1"/>
          </p:cNvSpPr>
          <p:nvPr>
            <p:ph type="dt" sz="half" idx="2"/>
          </p:nvPr>
        </p:nvSpPr>
        <p:spPr>
          <a:xfrm>
            <a:off x="8636000" y="6416678"/>
            <a:ext cx="2844800" cy="365125"/>
          </a:xfrm>
          <a:prstGeom prst="rect">
            <a:avLst/>
          </a:prstGeom>
        </p:spPr>
        <p:txBody>
          <a:bodyPr vert="horz" anchor="b"/>
          <a:lstStyle>
            <a:lvl1pPr algn="l" eaLnBrk="1" latinLnBrk="0" hangingPunct="1">
              <a:defRPr kumimoji="0" sz="1100">
                <a:solidFill>
                  <a:schemeClr val="tx2"/>
                </a:solidFill>
              </a:defRPr>
            </a:lvl1pPr>
            <a:extLst/>
          </a:lstStyle>
          <a:p>
            <a:fld id="{3D53ACA0-A4D7-4095-8E33-BB375576DE24}" type="datetimeFigureOut">
              <a:rPr lang="en-US" smtClean="0"/>
              <a:t>3/10/2024</a:t>
            </a:fld>
            <a:endParaRPr lang="en-US"/>
          </a:p>
        </p:txBody>
      </p:sp>
      <p:sp>
        <p:nvSpPr>
          <p:cNvPr id="23" name="Slide Number Placeholder 22"/>
          <p:cNvSpPr>
            <a:spLocks noGrp="1"/>
          </p:cNvSpPr>
          <p:nvPr>
            <p:ph type="sldNum" sz="quarter" idx="4"/>
          </p:nvPr>
        </p:nvSpPr>
        <p:spPr>
          <a:xfrm>
            <a:off x="11480800" y="6416678"/>
            <a:ext cx="609600" cy="365125"/>
          </a:xfrm>
          <a:prstGeom prst="rect">
            <a:avLst/>
          </a:prstGeom>
        </p:spPr>
        <p:txBody>
          <a:bodyPr vert="horz" anchor="b"/>
          <a:lstStyle>
            <a:lvl1pPr algn="l" eaLnBrk="1" latinLnBrk="0" hangingPunct="1">
              <a:defRPr kumimoji="0" sz="1100">
                <a:solidFill>
                  <a:schemeClr val="tx2"/>
                </a:solidFill>
              </a:defRPr>
            </a:lvl1pPr>
            <a:extLst/>
          </a:lstStyle>
          <a:p>
            <a:fld id="{51506ABE-D872-4317-BC48-184B50830B2B}" type="slidenum">
              <a:rPr lang="en-US" smtClean="0"/>
              <a:t>‹#›</a:t>
            </a:fld>
            <a:endParaRPr lang="en-US"/>
          </a:p>
        </p:txBody>
      </p:sp>
    </p:spTree>
    <p:extLst>
      <p:ext uri="{BB962C8B-B14F-4D97-AF65-F5344CB8AC3E}">
        <p14:creationId xmlns:p14="http://schemas.microsoft.com/office/powerpoint/2010/main" val="139762924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ebp"/><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4/44/Boeing_787-8_N787BA_cockp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60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380417"/>
            <a:ext cx="6918690" cy="947068"/>
          </a:xfrm>
        </p:spPr>
        <p:txBody>
          <a:bodyPr/>
          <a:lstStyle/>
          <a:p>
            <a:r>
              <a:rPr lang="en-US" dirty="0">
                <a:solidFill>
                  <a:schemeClr val="tx1"/>
                </a:solidFill>
              </a:rPr>
              <a:t>How to build a resume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05804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69750" y="0"/>
            <a:ext cx="5636711" cy="6857999"/>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07" y="0"/>
            <a:ext cx="5299364" cy="6858000"/>
          </a:xfrm>
          <a:prstGeom prst="rect">
            <a:avLst/>
          </a:prstGeom>
        </p:spPr>
      </p:pic>
    </p:spTree>
    <p:extLst>
      <p:ext uri="{BB962C8B-B14F-4D97-AF65-F5344CB8AC3E}">
        <p14:creationId xmlns:p14="http://schemas.microsoft.com/office/powerpoint/2010/main" val="3114975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14597" y="0"/>
            <a:ext cx="5277555" cy="68580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6523" y="0"/>
            <a:ext cx="4845645" cy="6858000"/>
          </a:xfrm>
          <a:prstGeom prst="rect">
            <a:avLst/>
          </a:prstGeom>
        </p:spPr>
      </p:pic>
    </p:spTree>
    <p:extLst>
      <p:ext uri="{BB962C8B-B14F-4D97-AF65-F5344CB8AC3E}">
        <p14:creationId xmlns:p14="http://schemas.microsoft.com/office/powerpoint/2010/main" val="8133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17180" y="6036"/>
            <a:ext cx="5292436" cy="6851964"/>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111" y="6036"/>
            <a:ext cx="5299364" cy="6858000"/>
          </a:xfrm>
          <a:prstGeom prst="rect">
            <a:avLst/>
          </a:prstGeom>
        </p:spPr>
      </p:pic>
    </p:spTree>
    <p:extLst>
      <p:ext uri="{BB962C8B-B14F-4D97-AF65-F5344CB8AC3E}">
        <p14:creationId xmlns:p14="http://schemas.microsoft.com/office/powerpoint/2010/main" val="316846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Resumes</a:t>
            </a:r>
          </a:p>
        </p:txBody>
      </p:sp>
      <p:sp>
        <p:nvSpPr>
          <p:cNvPr id="3" name="Content Placeholder 2"/>
          <p:cNvSpPr>
            <a:spLocks noGrp="1"/>
          </p:cNvSpPr>
          <p:nvPr>
            <p:ph idx="1"/>
          </p:nvPr>
        </p:nvSpPr>
        <p:spPr>
          <a:xfrm>
            <a:off x="1219200" y="1783560"/>
            <a:ext cx="6649453" cy="4572000"/>
          </a:xfrm>
        </p:spPr>
        <p:txBody>
          <a:bodyPr>
            <a:normAutofit fontScale="40000" lnSpcReduction="20000"/>
          </a:bodyPr>
          <a:lstStyle/>
          <a:p>
            <a:r>
              <a:rPr lang="en-US" b="1" dirty="0"/>
              <a:t>Common Types of Resumes</a:t>
            </a:r>
          </a:p>
          <a:p>
            <a:pPr lvl="1"/>
            <a:r>
              <a:rPr lang="en-US" dirty="0"/>
              <a:t>Chronological</a:t>
            </a:r>
          </a:p>
          <a:p>
            <a:pPr lvl="1"/>
            <a:r>
              <a:rPr lang="en-US" dirty="0"/>
              <a:t>Functional</a:t>
            </a:r>
          </a:p>
          <a:p>
            <a:pPr lvl="1"/>
            <a:r>
              <a:rPr lang="en-US" dirty="0"/>
              <a:t>Combination</a:t>
            </a:r>
          </a:p>
          <a:p>
            <a:r>
              <a:rPr lang="en-US" b="1" dirty="0"/>
              <a:t>Chronological Resume</a:t>
            </a:r>
          </a:p>
          <a:p>
            <a:pPr lvl="1"/>
            <a:r>
              <a:rPr lang="en-US" dirty="0"/>
              <a:t>This is the type of resume that focuses on your recent work history</a:t>
            </a:r>
          </a:p>
          <a:p>
            <a:pPr lvl="1"/>
            <a:r>
              <a:rPr lang="en-US" dirty="0"/>
              <a:t>List your positions in reverse chronological order, with the most recent positions at the top and the oldest ones at the bottom.</a:t>
            </a:r>
          </a:p>
          <a:p>
            <a:pPr lvl="1"/>
            <a:r>
              <a:rPr lang="en-US" dirty="0"/>
              <a:t>Ultimately, the goal is to show how your positions leading up to this point have perfectly prepared you for the role you’re applying to.</a:t>
            </a:r>
          </a:p>
          <a:p>
            <a:r>
              <a:rPr lang="en-US" b="1" dirty="0"/>
              <a:t>Functional Resume</a:t>
            </a:r>
          </a:p>
          <a:p>
            <a:pPr lvl="1"/>
            <a:r>
              <a:rPr lang="en-US" dirty="0"/>
              <a:t>A functional resume, on the other hand, emphasizes the relevance of your experience. </a:t>
            </a:r>
          </a:p>
          <a:p>
            <a:pPr lvl="1"/>
            <a:r>
              <a:rPr lang="en-US" dirty="0"/>
              <a:t>To create a functional resume, you’ll prominently feature your professional summary, your skills and a work experience section organized by how closely the positions relate to the one you’re applying for.</a:t>
            </a:r>
          </a:p>
          <a:p>
            <a:pPr lvl="1"/>
            <a:r>
              <a:rPr lang="en-US" dirty="0"/>
              <a:t>A professional summary consists of a few prominent sentences that show what kind of person you are in the workplace. </a:t>
            </a:r>
          </a:p>
          <a:p>
            <a:pPr lvl="1"/>
            <a:r>
              <a:rPr lang="en-US" dirty="0"/>
              <a:t>This format is best for those who want to minimize resume gaps, or are transitioning into a new industry.</a:t>
            </a:r>
          </a:p>
          <a:p>
            <a:r>
              <a:rPr lang="en-US" b="1" dirty="0"/>
              <a:t>Combination Resume</a:t>
            </a:r>
          </a:p>
          <a:p>
            <a:pPr lvl="1"/>
            <a:r>
              <a:rPr lang="en-US" dirty="0"/>
              <a:t>A combination resume borrows from both of the aforementioned formats. </a:t>
            </a:r>
          </a:p>
          <a:p>
            <a:pPr lvl="1"/>
            <a:r>
              <a:rPr lang="en-US" dirty="0"/>
              <a:t>You’ll combine the professional summary and skills section of a functional resume with the work experience section of a chronological resume. </a:t>
            </a:r>
          </a:p>
          <a:p>
            <a:pPr lvl="1"/>
            <a:r>
              <a:rPr lang="en-US" dirty="0"/>
              <a:t>This format is a powerful way to stand out to recruiters by emphasizing both your experience and skills, and is useful for many different types of job seekers.</a:t>
            </a:r>
          </a:p>
          <a:p>
            <a:endParaRPr lang="en-US" dirty="0"/>
          </a:p>
        </p:txBody>
      </p:sp>
    </p:spTree>
    <p:extLst>
      <p:ext uri="{BB962C8B-B14F-4D97-AF65-F5344CB8AC3E}">
        <p14:creationId xmlns:p14="http://schemas.microsoft.com/office/powerpoint/2010/main" val="311620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Structure a Resume</a:t>
            </a:r>
          </a:p>
        </p:txBody>
      </p:sp>
      <p:sp>
        <p:nvSpPr>
          <p:cNvPr id="3" name="Content Placeholder 2"/>
          <p:cNvSpPr>
            <a:spLocks noGrp="1"/>
          </p:cNvSpPr>
          <p:nvPr>
            <p:ph idx="1"/>
          </p:nvPr>
        </p:nvSpPr>
        <p:spPr/>
        <p:txBody>
          <a:bodyPr>
            <a:normAutofit fontScale="32500" lnSpcReduction="20000"/>
          </a:bodyPr>
          <a:lstStyle/>
          <a:p>
            <a:r>
              <a:rPr lang="en-US" b="1" dirty="0"/>
              <a:t>Header &amp; Contact Info: </a:t>
            </a:r>
          </a:p>
          <a:p>
            <a:pPr lvl="1"/>
            <a:r>
              <a:rPr lang="en-US" dirty="0"/>
              <a:t>At the top of your resume, always include a header containing your name. </a:t>
            </a:r>
          </a:p>
          <a:p>
            <a:pPr lvl="1"/>
            <a:r>
              <a:rPr lang="en-US" dirty="0"/>
              <a:t>Your contact info (typically your phone number, personal email address and sometimes links to social profiles or personal websites) should be close by as well. </a:t>
            </a:r>
          </a:p>
          <a:p>
            <a:pPr lvl="1"/>
            <a:r>
              <a:rPr lang="en-US" dirty="0"/>
              <a:t>There should be no confusion over who the resume belongs to, or make it difficult for recruiters or hiring managers to reach out to you. </a:t>
            </a:r>
          </a:p>
          <a:p>
            <a:pPr lvl="1"/>
            <a:r>
              <a:rPr lang="en-US" dirty="0"/>
              <a:t>However, you may want to avoid putting your contact info in the header or footer of the document itself — the headers and footers can sometimes be overlooked by the software that scans your resume.</a:t>
            </a:r>
          </a:p>
          <a:p>
            <a:r>
              <a:rPr lang="en-US" b="1" dirty="0"/>
              <a:t>Professional Summary:</a:t>
            </a:r>
            <a:r>
              <a:rPr lang="en-US" dirty="0"/>
              <a:t> </a:t>
            </a:r>
          </a:p>
          <a:p>
            <a:pPr lvl="1"/>
            <a:r>
              <a:rPr lang="en-US" dirty="0"/>
              <a:t>The professional summary is a brief, one- to three-sentence section featured prominently on your resume that succinctly describes who you are, what you do and why you’re perfect for the job. </a:t>
            </a:r>
          </a:p>
          <a:p>
            <a:pPr lvl="1"/>
            <a:r>
              <a:rPr lang="en-US" dirty="0"/>
              <a:t>In contrast with the largely out-of-date objective statement — a line that describes the type of career opportunity you’re looking for — professional summaries aren’t about what you want. </a:t>
            </a:r>
          </a:p>
          <a:p>
            <a:pPr lvl="1"/>
            <a:r>
              <a:rPr lang="en-US" dirty="0"/>
              <a:t>Instead, they’re focused on the value you could bring to a potential employer. </a:t>
            </a:r>
          </a:p>
          <a:p>
            <a:pPr lvl="1"/>
            <a:r>
              <a:rPr lang="en-US" dirty="0"/>
              <a:t>It’s worth noting that a professional summary isn’t an absolute must-have — if your resume is missing one, it probably won’t be a </a:t>
            </a:r>
            <a:r>
              <a:rPr lang="en-US" dirty="0" err="1"/>
              <a:t>dealbreaker</a:t>
            </a:r>
            <a:r>
              <a:rPr lang="en-US" dirty="0"/>
              <a:t> — but it can be a nice way to give time-pressed recruiters and hiring managers a quick, high-level overview of why you’re the right person for the job.</a:t>
            </a:r>
          </a:p>
          <a:p>
            <a:r>
              <a:rPr lang="en-US" b="1" dirty="0"/>
              <a:t>Skills:</a:t>
            </a:r>
            <a:r>
              <a:rPr lang="en-US" dirty="0"/>
              <a:t> </a:t>
            </a:r>
          </a:p>
          <a:p>
            <a:pPr lvl="1"/>
            <a:r>
              <a:rPr lang="en-US" dirty="0"/>
              <a:t>Once relegated to the bottom of resumes as an afterthought, the skills section has become more and more important as recruiters and hiring managers increasingly look for candidates with specialized backgrounds. </a:t>
            </a:r>
          </a:p>
          <a:p>
            <a:pPr lvl="1"/>
            <a:r>
              <a:rPr lang="en-US" dirty="0"/>
              <a:t>Rather than making the folks reading your resume hunt through your bullet points to find your skills, it’s best to clearly list them. </a:t>
            </a:r>
          </a:p>
          <a:p>
            <a:pPr lvl="1"/>
            <a:r>
              <a:rPr lang="en-US" dirty="0"/>
              <a:t>If they see right away that you have the ability to get the job done, they’re much more likely to take your resume seriously.</a:t>
            </a:r>
          </a:p>
          <a:p>
            <a:r>
              <a:rPr lang="en-US" b="1" dirty="0"/>
              <a:t>Work Experience:</a:t>
            </a:r>
            <a:r>
              <a:rPr lang="en-US" dirty="0"/>
              <a:t> </a:t>
            </a:r>
          </a:p>
          <a:p>
            <a:pPr lvl="1"/>
            <a:r>
              <a:rPr lang="en-US" dirty="0"/>
              <a:t>This critical section of a resume is where you detail your work history in a consistent and compelling format. </a:t>
            </a:r>
          </a:p>
          <a:p>
            <a:pPr lvl="1"/>
            <a:r>
              <a:rPr lang="en-US" dirty="0"/>
              <a:t>The Work Experience section should include company names, locations, employment dates, roles and titles you held and most importantly, bullet points containing action verbs and data points that detail the relevant accomplishments of each position. </a:t>
            </a:r>
          </a:p>
          <a:p>
            <a:pPr lvl="1"/>
            <a:r>
              <a:rPr lang="en-US" dirty="0"/>
              <a:t>This portion is essential for recruiters and hiring managers, who look to absorb information about your career experiences and connect your skills to what they’re looking for in a potential hire. </a:t>
            </a:r>
          </a:p>
          <a:p>
            <a:pPr lvl="1"/>
            <a:r>
              <a:rPr lang="en-US" dirty="0"/>
              <a:t>Recruiters are often flooded with resume submissions and have to carefully source and identify quality candidates in a crowded pack — so make sure your work experience stands out.</a:t>
            </a:r>
          </a:p>
          <a:p>
            <a:r>
              <a:rPr lang="en-US" b="1" dirty="0"/>
              <a:t>Education: </a:t>
            </a:r>
          </a:p>
          <a:p>
            <a:pPr lvl="1"/>
            <a:r>
              <a:rPr lang="en-US" dirty="0"/>
              <a:t>Since many jobs require a certain level of education, it’s important to mention your academic credentials on your resume. </a:t>
            </a:r>
          </a:p>
          <a:p>
            <a:pPr lvl="1"/>
            <a:r>
              <a:rPr lang="en-US" dirty="0"/>
              <a:t>However, this section shouldn’t take up too much space. </a:t>
            </a:r>
          </a:p>
          <a:p>
            <a:pPr lvl="1"/>
            <a:r>
              <a:rPr lang="en-US" dirty="0"/>
              <a:t>In most cases, simply listing where you went to school, when you attended and what degree you attained will be sufficient.</a:t>
            </a:r>
          </a:p>
          <a:p>
            <a:r>
              <a:rPr lang="en-US" b="1" dirty="0"/>
              <a:t>Additional Experience:</a:t>
            </a:r>
            <a:r>
              <a:rPr lang="en-US" dirty="0"/>
              <a:t> </a:t>
            </a:r>
          </a:p>
          <a:p>
            <a:pPr lvl="1"/>
            <a:r>
              <a:rPr lang="en-US" dirty="0"/>
              <a:t>An optional, but potentially very valuable, addition to your resume is Additional Experience. </a:t>
            </a:r>
          </a:p>
          <a:p>
            <a:pPr lvl="1"/>
            <a:r>
              <a:rPr lang="en-US" dirty="0"/>
              <a:t>This is a catch-all section at the tail end of your resume that allows you to highlight volunteer experience, awards and hobbies. </a:t>
            </a:r>
          </a:p>
          <a:p>
            <a:pPr lvl="1"/>
            <a:r>
              <a:rPr lang="en-US" dirty="0"/>
              <a:t>Again, it shouldn’t be too long — you don’t want it to detract from your skills or work experience — but it can be a good way to provide a more well-rounded picture of who you are.</a:t>
            </a:r>
          </a:p>
          <a:p>
            <a:endParaRPr lang="en-US" dirty="0"/>
          </a:p>
        </p:txBody>
      </p:sp>
    </p:spTree>
    <p:extLst>
      <p:ext uri="{BB962C8B-B14F-4D97-AF65-F5344CB8AC3E}">
        <p14:creationId xmlns:p14="http://schemas.microsoft.com/office/powerpoint/2010/main" val="359519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and Formatting a Resume</a:t>
            </a:r>
          </a:p>
        </p:txBody>
      </p:sp>
      <p:sp>
        <p:nvSpPr>
          <p:cNvPr id="3" name="Content Placeholder 2"/>
          <p:cNvSpPr>
            <a:spLocks noGrp="1"/>
          </p:cNvSpPr>
          <p:nvPr>
            <p:ph idx="1"/>
          </p:nvPr>
        </p:nvSpPr>
        <p:spPr/>
        <p:txBody>
          <a:bodyPr>
            <a:normAutofit fontScale="55000" lnSpcReduction="20000"/>
          </a:bodyPr>
          <a:lstStyle/>
          <a:p>
            <a:r>
              <a:rPr lang="en-US" b="1" dirty="0"/>
              <a:t>Design &amp; Formatting Tips</a:t>
            </a:r>
          </a:p>
          <a:p>
            <a:r>
              <a:rPr lang="en-US" dirty="0"/>
              <a:t>The subject matter of your resume is ultimately what recruiters care about most. </a:t>
            </a:r>
          </a:p>
          <a:p>
            <a:r>
              <a:rPr lang="en-US" dirty="0"/>
              <a:t>However, that doesn’t mean you should slack off when it comes to design and formatting. </a:t>
            </a:r>
          </a:p>
          <a:p>
            <a:r>
              <a:rPr lang="en-US" dirty="0"/>
              <a:t>A cluttered, visually confusing resume makes it more difficult to read, and therefore more likely that recruiters and hiring managers will cast it aside. On the other hand, a sleek, polished resume will have the opposite effect. </a:t>
            </a:r>
          </a:p>
          <a:p>
            <a:r>
              <a:rPr lang="en-US" dirty="0"/>
              <a:t>Use these rules of thumb to ensure that your resume looks its best.</a:t>
            </a:r>
          </a:p>
          <a:p>
            <a:pPr lvl="1"/>
            <a:r>
              <a:rPr lang="en-US" dirty="0"/>
              <a:t>Use an easy-to-read font of no less than 11 pt.</a:t>
            </a:r>
          </a:p>
          <a:p>
            <a:pPr lvl="1"/>
            <a:r>
              <a:rPr lang="en-US" dirty="0"/>
              <a:t>Add margins of at least .7 inches.</a:t>
            </a:r>
          </a:p>
          <a:p>
            <a:pPr lvl="1"/>
            <a:r>
              <a:rPr lang="en-US" dirty="0"/>
              <a:t>Make sure there’s sufficient white space between sections.</a:t>
            </a:r>
          </a:p>
          <a:p>
            <a:pPr lvl="1"/>
            <a:r>
              <a:rPr lang="en-US" dirty="0"/>
              <a:t>Don’t go overboard with intricate design or decoration — touches of color are fine, but avoid any clashing or visually busy details.</a:t>
            </a:r>
          </a:p>
          <a:p>
            <a:pPr lvl="1"/>
            <a:r>
              <a:rPr lang="en-US" dirty="0"/>
              <a:t>If you’re going to print out copies of your resume, invest in good paper and use a high-quality printer.</a:t>
            </a:r>
          </a:p>
          <a:p>
            <a:pPr lvl="1"/>
            <a:r>
              <a:rPr lang="en-US" dirty="0"/>
              <a:t>Don’t save your resume as a PDF unless the application specifically says it accepts PDF files. Some applicant tracking systems scan PDFs as if they were one big image, which fails to capture your information.</a:t>
            </a:r>
          </a:p>
          <a:p>
            <a:pPr lvl="1"/>
            <a:r>
              <a:rPr lang="en-US" dirty="0"/>
              <a:t>Keep your resume to 1-2 pages max, unless you’re in a field like academia or medicine and must cite papers and publications.</a:t>
            </a:r>
          </a:p>
          <a:p>
            <a:pPr lvl="1"/>
            <a:r>
              <a:rPr lang="en-US" dirty="0"/>
              <a:t>Limit your use of colors, you’re not applying to clown college</a:t>
            </a:r>
          </a:p>
          <a:p>
            <a:pPr lvl="1"/>
            <a:r>
              <a:rPr lang="en-US" dirty="0"/>
              <a:t>Do not include your picture, if you get an interview they will get a look at you then</a:t>
            </a:r>
          </a:p>
          <a:p>
            <a:endParaRPr lang="en-US" dirty="0"/>
          </a:p>
        </p:txBody>
      </p:sp>
    </p:spTree>
    <p:extLst>
      <p:ext uri="{BB962C8B-B14F-4D97-AF65-F5344CB8AC3E}">
        <p14:creationId xmlns:p14="http://schemas.microsoft.com/office/powerpoint/2010/main" val="134321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Edit a Resume</a:t>
            </a:r>
          </a:p>
        </p:txBody>
      </p:sp>
      <p:sp>
        <p:nvSpPr>
          <p:cNvPr id="3" name="Content Placeholder 2"/>
          <p:cNvSpPr>
            <a:spLocks noGrp="1"/>
          </p:cNvSpPr>
          <p:nvPr>
            <p:ph idx="1"/>
          </p:nvPr>
        </p:nvSpPr>
        <p:spPr/>
        <p:txBody>
          <a:bodyPr>
            <a:normAutofit fontScale="47500" lnSpcReduction="20000"/>
          </a:bodyPr>
          <a:lstStyle/>
          <a:p>
            <a:r>
              <a:rPr lang="en-US" b="1" dirty="0"/>
              <a:t>How to Edit Your Resume</a:t>
            </a:r>
          </a:p>
          <a:p>
            <a:r>
              <a:rPr lang="en-US" dirty="0"/>
              <a:t>You've written your resume, and read it twice, but that's not enough. </a:t>
            </a:r>
          </a:p>
          <a:p>
            <a:r>
              <a:rPr lang="en-US" dirty="0"/>
              <a:t>First, don't attempt to edit your resume until it's done. </a:t>
            </a:r>
          </a:p>
          <a:p>
            <a:pPr lvl="1"/>
            <a:r>
              <a:rPr lang="en-US" dirty="0"/>
              <a:t>It can be difficult to leave a glaring error while you move on to write your skills section, but force yourself to finish your resume before you edit it. </a:t>
            </a:r>
          </a:p>
          <a:p>
            <a:pPr lvl="1"/>
            <a:r>
              <a:rPr lang="en-US" dirty="0"/>
              <a:t>You'll save yourself time, and letting go of errors now could help you write a better first draft because you're focusing on the writing itself. </a:t>
            </a:r>
          </a:p>
          <a:p>
            <a:r>
              <a:rPr lang="en-US" dirty="0"/>
              <a:t>Next, never try to edit your resume </a:t>
            </a:r>
            <a:r>
              <a:rPr lang="en-US" i="1" dirty="0"/>
              <a:t>right</a:t>
            </a:r>
            <a:r>
              <a:rPr lang="en-US" dirty="0"/>
              <a:t> after you've written it. </a:t>
            </a:r>
          </a:p>
          <a:p>
            <a:pPr lvl="1"/>
            <a:r>
              <a:rPr lang="en-US" dirty="0"/>
              <a:t>Give yourself a 24-hour break before editing your resume. </a:t>
            </a:r>
          </a:p>
          <a:p>
            <a:pPr lvl="1"/>
            <a:r>
              <a:rPr lang="en-US" dirty="0"/>
              <a:t>With time away, you'll see your resume with fresh eyes and for what it really is—not what you meant it to be. </a:t>
            </a:r>
          </a:p>
          <a:p>
            <a:pPr lvl="1"/>
            <a:r>
              <a:rPr lang="en-US" dirty="0"/>
              <a:t>When you give your resume a read, try reading your resume backward. It sounds odd — and it's not always easy — but reading backward forces you to focus on each word, and helps you better catch both spelling and grammatical errors in the text. </a:t>
            </a:r>
          </a:p>
          <a:p>
            <a:r>
              <a:rPr lang="en-US" dirty="0"/>
              <a:t>Ask a friend or family member to read your resume, too. </a:t>
            </a:r>
          </a:p>
          <a:p>
            <a:pPr lvl="1"/>
            <a:r>
              <a:rPr lang="en-US" dirty="0"/>
              <a:t>They may spot errors that you missed, or have suggestions for how to show yourself in an even better light. </a:t>
            </a:r>
          </a:p>
          <a:p>
            <a:r>
              <a:rPr lang="en-US" dirty="0"/>
              <a:t>Then, fact-check your resume. </a:t>
            </a:r>
          </a:p>
          <a:p>
            <a:r>
              <a:rPr lang="en-US" dirty="0"/>
              <a:t>Check the spelling of proper nouns — think: company names, addresses, etc. </a:t>
            </a:r>
          </a:p>
          <a:p>
            <a:r>
              <a:rPr lang="en-US" dirty="0"/>
              <a:t>Make sure you have the current contact information for any references you've chosen to add. </a:t>
            </a:r>
          </a:p>
          <a:p>
            <a:r>
              <a:rPr lang="en-US" dirty="0"/>
              <a:t>These things might have changed since you last applied for a job. </a:t>
            </a:r>
          </a:p>
        </p:txBody>
      </p:sp>
    </p:spTree>
    <p:extLst>
      <p:ext uri="{BB962C8B-B14F-4D97-AF65-F5344CB8AC3E}">
        <p14:creationId xmlns:p14="http://schemas.microsoft.com/office/powerpoint/2010/main" val="168669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 Do’s and </a:t>
            </a:r>
            <a:r>
              <a:rPr lang="en-US" dirty="0" err="1"/>
              <a:t>Don’t’s</a:t>
            </a:r>
            <a:endParaRPr lang="en-US" dirty="0"/>
          </a:p>
        </p:txBody>
      </p:sp>
      <p:sp>
        <p:nvSpPr>
          <p:cNvPr id="3" name="Content Placeholder 2"/>
          <p:cNvSpPr>
            <a:spLocks noGrp="1"/>
          </p:cNvSpPr>
          <p:nvPr>
            <p:ph idx="1"/>
          </p:nvPr>
        </p:nvSpPr>
        <p:spPr/>
        <p:txBody>
          <a:bodyPr>
            <a:normAutofit fontScale="55000" lnSpcReduction="20000"/>
          </a:bodyPr>
          <a:lstStyle/>
          <a:p>
            <a:r>
              <a:rPr lang="en-US" dirty="0"/>
              <a:t>Use your full name, no nicknames</a:t>
            </a:r>
          </a:p>
          <a:p>
            <a:pPr lvl="1"/>
            <a:r>
              <a:rPr lang="en-US" dirty="0"/>
              <a:t>Jamal Robert </a:t>
            </a:r>
            <a:r>
              <a:rPr lang="en-US" dirty="0" err="1"/>
              <a:t>McDingledorf</a:t>
            </a:r>
            <a:r>
              <a:rPr lang="en-US" dirty="0"/>
              <a:t> as opposed to</a:t>
            </a:r>
          </a:p>
          <a:p>
            <a:pPr lvl="1"/>
            <a:r>
              <a:rPr lang="en-US" dirty="0"/>
              <a:t>Jammer Bobby MacDaddy</a:t>
            </a:r>
          </a:p>
          <a:p>
            <a:r>
              <a:rPr lang="en-US" dirty="0"/>
              <a:t>Professional title (if you have one)</a:t>
            </a:r>
          </a:p>
          <a:p>
            <a:r>
              <a:rPr lang="en-US" dirty="0"/>
              <a:t>Don’t include your latest selfie, no matter how sexy you think you look</a:t>
            </a:r>
          </a:p>
          <a:p>
            <a:r>
              <a:rPr lang="en-US" dirty="0"/>
              <a:t>Contact information</a:t>
            </a:r>
          </a:p>
          <a:p>
            <a:pPr lvl="1"/>
            <a:r>
              <a:rPr lang="en-US" dirty="0"/>
              <a:t>Your current mailing address</a:t>
            </a:r>
          </a:p>
          <a:p>
            <a:pPr lvl="1"/>
            <a:r>
              <a:rPr lang="en-US" dirty="0"/>
              <a:t>Your phone number</a:t>
            </a:r>
          </a:p>
          <a:p>
            <a:pPr lvl="1"/>
            <a:r>
              <a:rPr lang="en-US" dirty="0"/>
              <a:t>Email address</a:t>
            </a:r>
          </a:p>
          <a:p>
            <a:pPr lvl="2"/>
            <a:r>
              <a:rPr lang="en-US" dirty="0"/>
              <a:t>If your email is less than professional make a new one on </a:t>
            </a:r>
            <a:r>
              <a:rPr lang="en-US" dirty="0" err="1"/>
              <a:t>gmail</a:t>
            </a:r>
            <a:endParaRPr lang="en-US" dirty="0"/>
          </a:p>
          <a:p>
            <a:pPr lvl="2"/>
            <a:r>
              <a:rPr lang="en-US" dirty="0"/>
              <a:t>Cute email addresses are a show stopper</a:t>
            </a:r>
          </a:p>
          <a:p>
            <a:pPr lvl="1"/>
            <a:r>
              <a:rPr lang="en-US" dirty="0"/>
              <a:t>Social media</a:t>
            </a:r>
          </a:p>
          <a:p>
            <a:pPr lvl="2"/>
            <a:r>
              <a:rPr lang="en-US" dirty="0"/>
              <a:t>There are pitfalls to this one, especially if you posted pictures of getting hammered at the local dive bar</a:t>
            </a:r>
          </a:p>
          <a:p>
            <a:pPr lvl="2"/>
            <a:r>
              <a:rPr lang="en-US" dirty="0" err="1"/>
              <a:t>Linkedin</a:t>
            </a:r>
            <a:r>
              <a:rPr lang="en-US" dirty="0"/>
              <a:t> may be an exception</a:t>
            </a:r>
          </a:p>
          <a:p>
            <a:r>
              <a:rPr lang="en-US" dirty="0"/>
              <a:t>Professional Summary</a:t>
            </a:r>
          </a:p>
          <a:p>
            <a:pPr lvl="1"/>
            <a:r>
              <a:rPr lang="en-US" dirty="0"/>
              <a:t>Don’t talk about yourself in third person format, use I instead</a:t>
            </a:r>
          </a:p>
          <a:p>
            <a:pPr lvl="1"/>
            <a:r>
              <a:rPr lang="en-US" dirty="0"/>
              <a:t>Has excellent knowledge of aircraft systems </a:t>
            </a:r>
          </a:p>
          <a:p>
            <a:pPr lvl="1"/>
            <a:r>
              <a:rPr lang="en-US" dirty="0"/>
              <a:t>I have excellent knowledge of aircraft systems</a:t>
            </a:r>
          </a:p>
        </p:txBody>
      </p:sp>
    </p:spTree>
    <p:extLst>
      <p:ext uri="{BB962C8B-B14F-4D97-AF65-F5344CB8AC3E}">
        <p14:creationId xmlns:p14="http://schemas.microsoft.com/office/powerpoint/2010/main" val="270760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Resume Do’s and Don’ts</a:t>
            </a:r>
          </a:p>
        </p:txBody>
      </p:sp>
      <p:sp>
        <p:nvSpPr>
          <p:cNvPr id="3" name="Content Placeholder 2"/>
          <p:cNvSpPr>
            <a:spLocks noGrp="1"/>
          </p:cNvSpPr>
          <p:nvPr>
            <p:ph idx="1"/>
          </p:nvPr>
        </p:nvSpPr>
        <p:spPr/>
        <p:txBody>
          <a:bodyPr>
            <a:normAutofit fontScale="62500" lnSpcReduction="20000"/>
          </a:bodyPr>
          <a:lstStyle/>
          <a:p>
            <a:r>
              <a:rPr lang="en-US" dirty="0"/>
              <a:t>In the experience block make good use of bullet points rather than paragraph format</a:t>
            </a:r>
          </a:p>
          <a:p>
            <a:r>
              <a:rPr lang="en-US" dirty="0"/>
              <a:t>Use reverse chronological order starting with your most current job</a:t>
            </a:r>
          </a:p>
          <a:p>
            <a:r>
              <a:rPr lang="en-US" dirty="0"/>
              <a:t>Use the same format to list your education</a:t>
            </a:r>
          </a:p>
          <a:p>
            <a:r>
              <a:rPr lang="en-US" dirty="0"/>
              <a:t>Don’t list irrelevant hobbies or skills, no one cares that you can strain broken glass with your teeth from a bottle of whiskey or that you can program Java script</a:t>
            </a:r>
          </a:p>
          <a:p>
            <a:r>
              <a:rPr lang="en-US" dirty="0"/>
              <a:t>Beware of the font </a:t>
            </a:r>
            <a:r>
              <a:rPr lang="en-US" dirty="0" err="1"/>
              <a:t>nazi</a:t>
            </a:r>
            <a:endParaRPr lang="en-US" dirty="0"/>
          </a:p>
          <a:p>
            <a:pPr lvl="1"/>
            <a:r>
              <a:rPr lang="en-US" dirty="0"/>
              <a:t>Some HR people have a real </a:t>
            </a:r>
            <a:r>
              <a:rPr lang="en-US" dirty="0" err="1"/>
              <a:t>hangup</a:t>
            </a:r>
            <a:r>
              <a:rPr lang="en-US" dirty="0"/>
              <a:t> with this one so </a:t>
            </a:r>
            <a:r>
              <a:rPr lang="en-US" sz="3200" dirty="0">
                <a:latin typeface="Freestyle Script" panose="030804020302050B0404" pitchFamily="66" charset="0"/>
              </a:rPr>
              <a:t>no cursive font </a:t>
            </a:r>
            <a:r>
              <a:rPr lang="en-US" dirty="0"/>
              <a:t>or anything that’s hard to read, it will get round filed</a:t>
            </a:r>
          </a:p>
          <a:p>
            <a:r>
              <a:rPr lang="en-US" dirty="0"/>
              <a:t>Keep it to 1 page if you can 2 at the most</a:t>
            </a:r>
          </a:p>
          <a:p>
            <a:pPr lvl="1"/>
            <a:r>
              <a:rPr lang="en-US" dirty="0"/>
              <a:t>If you have more than 1 page, cover that in the interview</a:t>
            </a:r>
          </a:p>
          <a:p>
            <a:r>
              <a:rPr lang="en-US" dirty="0"/>
              <a:t>Use Word or PDF as a file format</a:t>
            </a:r>
          </a:p>
          <a:p>
            <a:r>
              <a:rPr lang="en-US" dirty="0"/>
              <a:t>Do not include religious or political statements</a:t>
            </a:r>
          </a:p>
          <a:p>
            <a:r>
              <a:rPr lang="en-US" dirty="0"/>
              <a:t>Make sure there are no grammatical errors</a:t>
            </a:r>
          </a:p>
          <a:p>
            <a:r>
              <a:rPr lang="en-US" dirty="0"/>
              <a:t>Do not exaggerate your skills</a:t>
            </a:r>
          </a:p>
        </p:txBody>
      </p:sp>
    </p:spTree>
    <p:extLst>
      <p:ext uri="{BB962C8B-B14F-4D97-AF65-F5344CB8AC3E}">
        <p14:creationId xmlns:p14="http://schemas.microsoft.com/office/powerpoint/2010/main" val="16780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350" t="8745" r="6490" b="7967"/>
          <a:stretch/>
        </p:blipFill>
        <p:spPr>
          <a:xfrm>
            <a:off x="-5865" y="512064"/>
            <a:ext cx="12195926" cy="6287747"/>
          </a:xfrm>
          <a:prstGeom prst="rect">
            <a:avLst/>
          </a:prstGeom>
        </p:spPr>
      </p:pic>
    </p:spTree>
    <p:extLst>
      <p:ext uri="{BB962C8B-B14F-4D97-AF65-F5344CB8AC3E}">
        <p14:creationId xmlns:p14="http://schemas.microsoft.com/office/powerpoint/2010/main" val="2854016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9373" y="0"/>
            <a:ext cx="5297805" cy="6857999"/>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358" y="-1"/>
            <a:ext cx="5299364" cy="6858000"/>
          </a:xfrm>
          <a:prstGeom prst="rect">
            <a:avLst/>
          </a:prstGeom>
        </p:spPr>
      </p:pic>
    </p:spTree>
    <p:extLst>
      <p:ext uri="{BB962C8B-B14F-4D97-AF65-F5344CB8AC3E}">
        <p14:creationId xmlns:p14="http://schemas.microsoft.com/office/powerpoint/2010/main" val="3899030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7">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Theme17" id="{7A029522-35B4-433C-9841-8B1BF1565A06}" vid="{D329C1EE-F330-4006-979B-F3405A68436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Theme17</Template>
  <TotalTime>307</TotalTime>
  <Words>1876</Words>
  <Application>Microsoft Office PowerPoint</Application>
  <PresentationFormat>Widescreen</PresentationFormat>
  <Paragraphs>125</Paragraphs>
  <Slides>12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Freestyle Script</vt:lpstr>
      <vt:lpstr>Wingdings</vt:lpstr>
      <vt:lpstr>Wingdings 2</vt:lpstr>
      <vt:lpstr>Wingdings 3</vt:lpstr>
      <vt:lpstr>Theme17</vt:lpstr>
      <vt:lpstr>How to build a resume</vt:lpstr>
      <vt:lpstr>Different Types of Resumes</vt:lpstr>
      <vt:lpstr>How to Structure a Resume</vt:lpstr>
      <vt:lpstr>Design and Formatting a Resume</vt:lpstr>
      <vt:lpstr>Edit a Resume</vt:lpstr>
      <vt:lpstr>Resume Do’s and Don’t’s</vt:lpstr>
      <vt:lpstr>Resume Do’s and Don’ts</vt:lpstr>
      <vt:lpstr>PowerPoint Presentation</vt:lpstr>
      <vt:lpstr>PowerPoint Presentation</vt:lpstr>
      <vt:lpstr>PowerPoint Presentation</vt:lpstr>
      <vt:lpstr>PowerPoint Presentation</vt:lpstr>
      <vt:lpstr>PowerPoint Presentation</vt:lpstr>
    </vt:vector>
  </TitlesOfParts>
  <Company>Big Bend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Gillespie, John</dc:creator>
  <cp:lastModifiedBy>Gillespie, John</cp:lastModifiedBy>
  <cp:revision>25</cp:revision>
  <dcterms:created xsi:type="dcterms:W3CDTF">2014-12-20T21:11:16Z</dcterms:created>
  <dcterms:modified xsi:type="dcterms:W3CDTF">2024-03-10T21:22:56Z</dcterms:modified>
</cp:coreProperties>
</file>